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4" r:id="rId11"/>
    <p:sldId id="611" r:id="rId12"/>
    <p:sldId id="612" r:id="rId13"/>
    <p:sldId id="613" r:id="rId14"/>
    <p:sldId id="621" r:id="rId15"/>
    <p:sldId id="615" r:id="rId16"/>
    <p:sldId id="616" r:id="rId17"/>
    <p:sldId id="617" r:id="rId18"/>
    <p:sldId id="622" r:id="rId19"/>
    <p:sldId id="618" r:id="rId20"/>
    <p:sldId id="619" r:id="rId21"/>
    <p:sldId id="620" r:id="rId22"/>
    <p:sldId id="623" r:id="rId23"/>
    <p:sldId id="624" r:id="rId24"/>
    <p:sldId id="625" r:id="rId25"/>
    <p:sldId id="627" r:id="rId26"/>
    <p:sldId id="628" r:id="rId27"/>
    <p:sldId id="626" r:id="rId28"/>
    <p:sldId id="629" r:id="rId29"/>
    <p:sldId id="602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исуване на изображение" id="{8481EA7C-4888-473A-B870-48E4BDAC0E91}">
          <p14:sldIdLst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Изчертаване на линии и геометрични фигури" id="{C53E0C70-4F6C-4B17-B044-ED7163C16860}">
          <p14:sldIdLst>
            <p14:sldId id="609"/>
            <p14:sldId id="614"/>
            <p14:sldId id="611"/>
            <p14:sldId id="612"/>
            <p14:sldId id="613"/>
            <p14:sldId id="621"/>
            <p14:sldId id="615"/>
            <p14:sldId id="616"/>
            <p14:sldId id="617"/>
            <p14:sldId id="622"/>
            <p14:sldId id="618"/>
            <p14:sldId id="619"/>
            <p14:sldId id="620"/>
            <p14:sldId id="623"/>
          </p14:sldIdLst>
        </p14:section>
        <p14:section name="Избор на изображение" id="{A8AB4C92-857F-44D3-A81C-CF2FEE55CEE9}">
          <p14:sldIdLst>
            <p14:sldId id="624"/>
            <p14:sldId id="625"/>
            <p14:sldId id="627"/>
            <p14:sldId id="628"/>
            <p14:sldId id="626"/>
            <p14:sldId id="629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288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12.11.2023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18853"/>
            <a:ext cx="11083636" cy="6147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ToDo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87499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Инструменти за изчертаване и рисуване със свободна ръка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4" b="29144"/>
          <a:stretch/>
        </p:blipFill>
        <p:spPr>
          <a:xfrm>
            <a:off x="6390123" y="3114001"/>
            <a:ext cx="5248260" cy="2475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>
          <a:xfrm>
            <a:off x="5241000" y="1994805"/>
            <a:ext cx="6065892" cy="1754333"/>
          </a:xfrm>
        </p:spPr>
        <p:txBody>
          <a:bodyPr/>
          <a:lstStyle/>
          <a:p>
            <a:r>
              <a:rPr lang="bg-BG" dirty="0" smtClean="0"/>
              <a:t>Права линия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41000" y="2034000"/>
            <a:ext cx="1800000" cy="171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Инструментът за </a:t>
            </a:r>
            <a:r>
              <a:rPr lang="bg-BG" b="1" dirty="0" smtClean="0"/>
              <a:t>изчертаване на права линия </a:t>
            </a:r>
            <a:r>
              <a:rPr lang="bg-BG" dirty="0" smtClean="0"/>
              <a:t>се намира в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Shapes</a:t>
            </a:r>
          </a:p>
          <a:p>
            <a:r>
              <a:rPr lang="bg-BG" dirty="0" smtClean="0"/>
              <a:t>Изчертаването става, като държим </a:t>
            </a:r>
            <a:r>
              <a:rPr lang="bg-BG" b="1" dirty="0" smtClean="0"/>
              <a:t>натиснат левия бутон </a:t>
            </a:r>
            <a:r>
              <a:rPr lang="bg-BG" dirty="0" smtClean="0"/>
              <a:t>и </a:t>
            </a:r>
            <a:r>
              <a:rPr lang="bg-BG" b="1" dirty="0" smtClean="0"/>
              <a:t>влачим мишката </a:t>
            </a:r>
            <a:r>
              <a:rPr lang="bg-BG" dirty="0" smtClean="0"/>
              <a:t>и </a:t>
            </a:r>
            <a:r>
              <a:rPr lang="bg-BG" b="1" dirty="0" smtClean="0"/>
              <a:t>пускаме</a:t>
            </a:r>
            <a:r>
              <a:rPr lang="bg-BG" dirty="0" smtClean="0"/>
              <a:t> бутона на </a:t>
            </a:r>
            <a:r>
              <a:rPr lang="bg-BG" b="1" dirty="0" smtClean="0"/>
              <a:t>желаното място</a:t>
            </a:r>
          </a:p>
          <a:p>
            <a:r>
              <a:rPr lang="bg-BG" dirty="0" smtClean="0"/>
              <a:t>На </a:t>
            </a:r>
            <a:r>
              <a:rPr lang="bg-BG" b="1" dirty="0" smtClean="0"/>
              <a:t>линията</a:t>
            </a:r>
            <a:r>
              <a:rPr lang="bg-BG" dirty="0" smtClean="0"/>
              <a:t> може да бъде </a:t>
            </a:r>
            <a:r>
              <a:rPr lang="bg-BG" b="1" dirty="0" smtClean="0"/>
              <a:t>зададено</a:t>
            </a:r>
            <a:r>
              <a:rPr lang="bg-BG" dirty="0" smtClean="0"/>
              <a:t>:</a:t>
            </a:r>
            <a:endParaRPr lang="bg-BG" dirty="0"/>
          </a:p>
          <a:p>
            <a:pPr lvl="1"/>
            <a:r>
              <a:rPr lang="bg-BG" b="1" dirty="0" smtClean="0"/>
              <a:t>Цвят</a:t>
            </a:r>
          </a:p>
          <a:p>
            <a:pPr lvl="1"/>
            <a:r>
              <a:rPr lang="bg-BG" b="1" dirty="0" smtClean="0"/>
              <a:t>Дебелина</a:t>
            </a:r>
          </a:p>
          <a:p>
            <a:pPr lvl="1"/>
            <a:r>
              <a:rPr lang="bg-BG" b="1" dirty="0" smtClean="0"/>
              <a:t>Очертание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Изчертаване на права линия (1)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90999" y="4329000"/>
            <a:ext cx="2191249" cy="1935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76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</a:t>
            </a:r>
            <a:r>
              <a:rPr lang="bg-BG" dirty="0" smtClean="0"/>
              <a:t>линия</a:t>
            </a:r>
            <a:r>
              <a:rPr lang="en-US" dirty="0" smtClean="0"/>
              <a:t> – </a:t>
            </a:r>
            <a:r>
              <a:rPr lang="bg-BG" dirty="0" smtClean="0"/>
              <a:t>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" y="1089000"/>
            <a:ext cx="12189164" cy="641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За да изчертаем </a:t>
            </a:r>
            <a:r>
              <a:rPr lang="bg-BG" b="1" dirty="0" smtClean="0"/>
              <a:t>хоризонтални</a:t>
            </a:r>
            <a:r>
              <a:rPr lang="bg-BG" dirty="0" smtClean="0"/>
              <a:t>, </a:t>
            </a:r>
            <a:r>
              <a:rPr lang="bg-BG" b="1" dirty="0" smtClean="0"/>
              <a:t>вертикални</a:t>
            </a:r>
            <a:r>
              <a:rPr lang="bg-BG" dirty="0" smtClean="0"/>
              <a:t> или </a:t>
            </a:r>
            <a:r>
              <a:rPr lang="bg-BG" b="1" dirty="0" smtClean="0"/>
              <a:t>линии под 45°</a:t>
            </a:r>
            <a:r>
              <a:rPr lang="bg-BG" dirty="0" smtClean="0"/>
              <a:t>,</a:t>
            </a:r>
            <a:r>
              <a:rPr lang="bg-BG" b="1" dirty="0" smtClean="0"/>
              <a:t> </a:t>
            </a:r>
            <a:r>
              <a:rPr lang="bg-BG" dirty="0" smtClean="0"/>
              <a:t>трябва да бъде натиснат </a:t>
            </a:r>
            <a:r>
              <a:rPr lang="bg-BG" b="1" dirty="0" smtClean="0"/>
              <a:t>клавиша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Shift</a:t>
            </a:r>
            <a:r>
              <a:rPr lang="en-US" dirty="0" smtClean="0"/>
              <a:t>]</a:t>
            </a:r>
            <a:r>
              <a:rPr lang="bg-BG" b="1" dirty="0" smtClean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</a:t>
            </a:r>
            <a:r>
              <a:rPr lang="bg-BG" dirty="0" smtClean="0"/>
              <a:t>линия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2484000"/>
            <a:ext cx="7932252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10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 smtClean="0"/>
              <a:t>Отворете </a:t>
            </a:r>
            <a:r>
              <a:rPr lang="bg-BG" b="1" dirty="0" smtClean="0"/>
              <a:t>файла </a:t>
            </a:r>
            <a:r>
              <a:rPr lang="en-US" b="1" dirty="0" smtClean="0">
                <a:solidFill>
                  <a:schemeClr val="bg1"/>
                </a:solidFill>
              </a:rPr>
              <a:t>snowflake.png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папката </a:t>
            </a:r>
            <a:r>
              <a:rPr lang="en-US" b="1" dirty="0" smtClean="0">
                <a:solidFill>
                  <a:schemeClr val="bg1"/>
                </a:solidFill>
              </a:rPr>
              <a:t>Resources</a:t>
            </a:r>
            <a:r>
              <a:rPr lang="en-US" dirty="0" smtClean="0"/>
              <a:t> </a:t>
            </a:r>
            <a:r>
              <a:rPr lang="bg-BG" dirty="0" smtClean="0"/>
              <a:t>и изчертайте с </a:t>
            </a:r>
            <a:r>
              <a:rPr lang="bg-BG" b="1" dirty="0" smtClean="0"/>
              <a:t>права линия </a:t>
            </a:r>
            <a:r>
              <a:rPr lang="bg-BG" dirty="0" smtClean="0"/>
              <a:t>още </a:t>
            </a:r>
            <a:r>
              <a:rPr lang="bg-BG" b="1" dirty="0" smtClean="0"/>
              <a:t>снежинки</a:t>
            </a:r>
            <a:r>
              <a:rPr lang="bg-BG" dirty="0" smtClean="0"/>
              <a:t> по работното поле. Помислете за </a:t>
            </a:r>
            <a:r>
              <a:rPr lang="bg-BG" b="1" dirty="0" smtClean="0"/>
              <a:t>други</a:t>
            </a:r>
            <a:r>
              <a:rPr lang="bg-BG" dirty="0" smtClean="0"/>
              <a:t> възможни </a:t>
            </a:r>
            <a:r>
              <a:rPr lang="bg-BG" b="1" dirty="0" smtClean="0"/>
              <a:t>вариации</a:t>
            </a:r>
            <a:r>
              <a:rPr lang="bg-BG" dirty="0" smtClean="0"/>
              <a:t> при изчертаването.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Снежинка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0" y="3609000"/>
            <a:ext cx="7830000" cy="271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2078997"/>
            <a:ext cx="6065892" cy="1754333"/>
          </a:xfrm>
        </p:spPr>
        <p:txBody>
          <a:bodyPr/>
          <a:lstStyle/>
          <a:p>
            <a:r>
              <a:rPr lang="bg-BG" dirty="0" smtClean="0"/>
              <a:t>Крива линия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31000" y="6507163"/>
            <a:ext cx="561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481138" y="1841967"/>
            <a:ext cx="1838325" cy="1991363"/>
          </a:xfrm>
          <a:custGeom>
            <a:avLst/>
            <a:gdLst>
              <a:gd name="connsiteX0" fmla="*/ 0 w 1838325"/>
              <a:gd name="connsiteY0" fmla="*/ 458321 h 1991363"/>
              <a:gd name="connsiteX1" fmla="*/ 1481137 w 1838325"/>
              <a:gd name="connsiteY1" fmla="*/ 86846 h 1991363"/>
              <a:gd name="connsiteX2" fmla="*/ 1404937 w 1838325"/>
              <a:gd name="connsiteY2" fmla="*/ 1906121 h 1991363"/>
              <a:gd name="connsiteX3" fmla="*/ 1838325 w 1838325"/>
              <a:gd name="connsiteY3" fmla="*/ 1525121 h 19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325" h="1991363">
                <a:moveTo>
                  <a:pt x="0" y="458321"/>
                </a:moveTo>
                <a:cubicBezTo>
                  <a:pt x="623490" y="151933"/>
                  <a:pt x="1246981" y="-154454"/>
                  <a:pt x="1481137" y="86846"/>
                </a:cubicBezTo>
                <a:cubicBezTo>
                  <a:pt x="1715293" y="328146"/>
                  <a:pt x="1345406" y="1666409"/>
                  <a:pt x="1404937" y="1906121"/>
                </a:cubicBezTo>
                <a:cubicBezTo>
                  <a:pt x="1464468" y="2145833"/>
                  <a:pt x="1651396" y="1835477"/>
                  <a:pt x="1838325" y="1525121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81000" cy="5528766"/>
          </a:xfrm>
        </p:spPr>
        <p:txBody>
          <a:bodyPr>
            <a:normAutofit lnSpcReduction="10000"/>
          </a:bodyPr>
          <a:lstStyle/>
          <a:p>
            <a:r>
              <a:rPr lang="bg-BG" dirty="0" smtClean="0"/>
              <a:t>Инструментът за </a:t>
            </a:r>
            <a:r>
              <a:rPr lang="bg-BG" b="1" dirty="0" smtClean="0"/>
              <a:t>изчертаване на крива линия </a:t>
            </a:r>
            <a:r>
              <a:rPr lang="bg-BG" dirty="0" smtClean="0"/>
              <a:t>се намира в </a:t>
            </a:r>
            <a:r>
              <a:rPr lang="bg-BG" b="1" dirty="0" smtClean="0"/>
              <a:t>панела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Shapes</a:t>
            </a:r>
            <a:endParaRPr lang="bg-BG" b="1" dirty="0" smtClean="0">
              <a:solidFill>
                <a:schemeClr val="bg1"/>
              </a:solidFill>
            </a:endParaRPr>
          </a:p>
          <a:p>
            <a:r>
              <a:rPr lang="bg-BG" dirty="0" smtClean="0"/>
              <a:t>Крива линия </a:t>
            </a:r>
            <a:r>
              <a:rPr lang="bg-BG" b="1" dirty="0" smtClean="0"/>
              <a:t>се чертае </a:t>
            </a:r>
            <a:r>
              <a:rPr lang="bg-BG" dirty="0" smtClean="0"/>
              <a:t>така, </a:t>
            </a:r>
            <a:r>
              <a:rPr lang="bg-BG" b="1" dirty="0" smtClean="0"/>
              <a:t>както правата</a:t>
            </a:r>
          </a:p>
          <a:p>
            <a:r>
              <a:rPr lang="bg-BG" dirty="0" smtClean="0"/>
              <a:t>Начини за </a:t>
            </a:r>
            <a:r>
              <a:rPr lang="bg-BG" b="1" dirty="0" smtClean="0"/>
              <a:t>изкривяване</a:t>
            </a:r>
            <a:r>
              <a:rPr lang="bg-BG" dirty="0" smtClean="0"/>
              <a:t> на </a:t>
            </a:r>
            <a:r>
              <a:rPr lang="bg-BG" b="1" dirty="0" smtClean="0"/>
              <a:t>линията</a:t>
            </a:r>
            <a:r>
              <a:rPr lang="bg-BG" dirty="0" smtClean="0"/>
              <a:t>:</a:t>
            </a:r>
          </a:p>
          <a:p>
            <a:pPr lvl="1">
              <a:spcAft>
                <a:spcPts val="300"/>
              </a:spcAft>
            </a:pPr>
            <a:r>
              <a:rPr lang="bg-BG" b="1" dirty="0" smtClean="0"/>
              <a:t>Щракване</a:t>
            </a:r>
            <a:r>
              <a:rPr lang="bg-BG" dirty="0" smtClean="0"/>
              <a:t> </a:t>
            </a:r>
            <a:r>
              <a:rPr lang="bg-BG" dirty="0" smtClean="0"/>
              <a:t>извън </a:t>
            </a:r>
            <a:r>
              <a:rPr lang="bg-BG" dirty="0" smtClean="0"/>
              <a:t>линията и тя ще се </a:t>
            </a:r>
            <a:r>
              <a:rPr lang="bg-BG" b="1" dirty="0" smtClean="0"/>
              <a:t>изкриви</a:t>
            </a:r>
            <a:r>
              <a:rPr lang="bg-BG" dirty="0" smtClean="0"/>
              <a:t> към </a:t>
            </a:r>
            <a:r>
              <a:rPr lang="bg-BG" b="1" dirty="0" smtClean="0"/>
              <a:t>мястото</a:t>
            </a:r>
            <a:r>
              <a:rPr lang="bg-BG" dirty="0" smtClean="0"/>
              <a:t>, където сте </a:t>
            </a:r>
            <a:r>
              <a:rPr lang="bg-BG" b="1" dirty="0" smtClean="0"/>
              <a:t>щракнали</a:t>
            </a:r>
          </a:p>
          <a:p>
            <a:pPr lvl="1">
              <a:spcAft>
                <a:spcPts val="300"/>
              </a:spcAft>
            </a:pPr>
            <a:r>
              <a:rPr lang="bg-BG" b="1" dirty="0" smtClean="0"/>
              <a:t>Щракваме</a:t>
            </a:r>
            <a:r>
              <a:rPr lang="bg-BG" dirty="0" smtClean="0"/>
              <a:t> еднократно от </a:t>
            </a:r>
            <a:r>
              <a:rPr lang="bg-BG" b="1" dirty="0" smtClean="0"/>
              <a:t>двете страни </a:t>
            </a:r>
            <a:r>
              <a:rPr lang="bg-BG" dirty="0" smtClean="0"/>
              <a:t>на </a:t>
            </a:r>
            <a:r>
              <a:rPr lang="bg-BG" b="1" dirty="0" smtClean="0"/>
              <a:t>линията</a:t>
            </a:r>
            <a:r>
              <a:rPr lang="bg-BG" dirty="0" smtClean="0"/>
              <a:t> и тя ще се изкриви в </a:t>
            </a:r>
            <a:r>
              <a:rPr lang="bg-BG" b="1" dirty="0" smtClean="0"/>
              <a:t>двете </a:t>
            </a:r>
            <a:r>
              <a:rPr lang="bg-BG" b="1" dirty="0" smtClean="0"/>
              <a:t>посоки</a:t>
            </a:r>
          </a:p>
          <a:p>
            <a:pPr lvl="1">
              <a:spcAft>
                <a:spcPts val="300"/>
              </a:spcAft>
            </a:pPr>
            <a:r>
              <a:rPr lang="bg-BG" b="1" dirty="0" smtClean="0"/>
              <a:t>Задържане</a:t>
            </a:r>
            <a:r>
              <a:rPr lang="bg-BG" dirty="0" smtClean="0"/>
              <a:t> на </a:t>
            </a:r>
            <a:r>
              <a:rPr lang="bg-BG" b="1" dirty="0" smtClean="0"/>
              <a:t>ляв бутон </a:t>
            </a:r>
            <a:r>
              <a:rPr lang="bg-BG" dirty="0" smtClean="0"/>
              <a:t>и </a:t>
            </a:r>
            <a:r>
              <a:rPr lang="bg-BG" b="1" dirty="0" smtClean="0"/>
              <a:t>влачене на мишката </a:t>
            </a:r>
            <a:r>
              <a:rPr lang="bg-BG" dirty="0" smtClean="0"/>
              <a:t>в желаната посока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Изчертаване на крива линия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</a:t>
            </a:r>
            <a:r>
              <a:rPr lang="bg-BG" dirty="0" smtClean="0"/>
              <a:t>линия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4" y="1089000"/>
            <a:ext cx="12199374" cy="63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 smtClean="0">
                <a:solidFill>
                  <a:schemeClr val="bg1"/>
                </a:solidFill>
              </a:rPr>
              <a:t>stickman.png</a:t>
            </a:r>
            <a:r>
              <a:rPr lang="en-US" b="1" dirty="0" smtClean="0"/>
              <a:t> </a:t>
            </a:r>
            <a:r>
              <a:rPr lang="bg-BG" dirty="0"/>
              <a:t>в </a:t>
            </a:r>
            <a:r>
              <a:rPr lang="bg-BG" b="1" dirty="0" smtClean="0"/>
              <a:t>папката </a:t>
            </a:r>
            <a:r>
              <a:rPr lang="en-US" b="1" dirty="0" smtClean="0">
                <a:solidFill>
                  <a:schemeClr val="bg1"/>
                </a:solidFill>
              </a:rPr>
              <a:t>Resources</a:t>
            </a:r>
            <a:r>
              <a:rPr lang="bg-BG" dirty="0" smtClean="0"/>
              <a:t>.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 smtClean="0"/>
              <a:t>Използвайки инструмента за </a:t>
            </a:r>
            <a:r>
              <a:rPr lang="bg-BG" b="1" dirty="0" smtClean="0"/>
              <a:t>изчертаване</a:t>
            </a:r>
            <a:r>
              <a:rPr lang="bg-BG" dirty="0" smtClean="0"/>
              <a:t> на </a:t>
            </a:r>
            <a:r>
              <a:rPr lang="bg-BG" b="1" dirty="0" smtClean="0"/>
              <a:t>крива линия</a:t>
            </a:r>
            <a:r>
              <a:rPr lang="bg-BG" dirty="0" smtClean="0"/>
              <a:t>, </a:t>
            </a:r>
            <a:r>
              <a:rPr lang="bg-BG" b="1" dirty="0" smtClean="0"/>
              <a:t>измислете</a:t>
            </a:r>
            <a:r>
              <a:rPr lang="bg-BG" dirty="0" smtClean="0"/>
              <a:t> и му </a:t>
            </a:r>
            <a:r>
              <a:rPr lang="bg-BG" b="1" dirty="0" smtClean="0"/>
              <a:t>добавете</a:t>
            </a:r>
            <a:r>
              <a:rPr lang="bg-BG" dirty="0" smtClean="0"/>
              <a:t> подходяща </a:t>
            </a:r>
            <a:r>
              <a:rPr lang="bg-BG" b="1" dirty="0"/>
              <a:t>прическа</a:t>
            </a:r>
            <a:r>
              <a:rPr lang="bg-BG" dirty="0" smtClean="0"/>
              <a:t> на </a:t>
            </a:r>
            <a:r>
              <a:rPr lang="bg-BG" b="1" dirty="0" smtClean="0"/>
              <a:t>човечето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Фризьорски салон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63" y="3474000"/>
            <a:ext cx="2272875" cy="30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331000" y="1935078"/>
            <a:ext cx="6065892" cy="1754333"/>
          </a:xfrm>
        </p:spPr>
        <p:txBody>
          <a:bodyPr/>
          <a:lstStyle/>
          <a:p>
            <a:r>
              <a:rPr lang="bg-BG" dirty="0" smtClean="0"/>
              <a:t>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96892" y="6507163"/>
            <a:ext cx="79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7" name="Parallelogram 6"/>
          <p:cNvSpPr/>
          <p:nvPr/>
        </p:nvSpPr>
        <p:spPr bwMode="auto">
          <a:xfrm>
            <a:off x="1596000" y="1989000"/>
            <a:ext cx="1980000" cy="1710000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0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/>
              <a:t>Рисуване</a:t>
            </a:r>
            <a:r>
              <a:rPr lang="bg-BG" dirty="0" smtClean="0"/>
              <a:t> на изображение</a:t>
            </a:r>
          </a:p>
          <a:p>
            <a:r>
              <a:rPr lang="bg-BG" dirty="0" smtClean="0"/>
              <a:t>Изчертаване на:</a:t>
            </a:r>
          </a:p>
          <a:p>
            <a:pPr lvl="1"/>
            <a:r>
              <a:rPr lang="bg-BG" b="1" dirty="0" smtClean="0"/>
              <a:t>Права линия</a:t>
            </a:r>
          </a:p>
          <a:p>
            <a:pPr lvl="1"/>
            <a:r>
              <a:rPr lang="bg-BG" b="1" dirty="0" smtClean="0"/>
              <a:t>Крива линия</a:t>
            </a:r>
          </a:p>
          <a:p>
            <a:pPr lvl="1"/>
            <a:r>
              <a:rPr lang="bg-BG" b="1" dirty="0" smtClean="0"/>
              <a:t>Фигури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Избор</a:t>
            </a:r>
            <a:r>
              <a:rPr lang="bg-BG" dirty="0" smtClean="0"/>
              <a:t> на изображение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Различните фигури са разположени в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Shapes</a:t>
            </a:r>
            <a:endParaRPr lang="bg-BG" b="1" dirty="0" smtClean="0">
              <a:solidFill>
                <a:schemeClr val="bg1"/>
              </a:solidFill>
            </a:endParaRPr>
          </a:p>
          <a:p>
            <a:r>
              <a:rPr lang="bg-BG" b="1" dirty="0" smtClean="0"/>
              <a:t>Стъпки</a:t>
            </a:r>
            <a:r>
              <a:rPr lang="bg-BG" dirty="0" smtClean="0"/>
              <a:t> при </a:t>
            </a:r>
            <a:r>
              <a:rPr lang="bg-BG" b="1" dirty="0" smtClean="0"/>
              <a:t>изчертаване</a:t>
            </a:r>
            <a:r>
              <a:rPr lang="bg-BG" dirty="0" smtClean="0"/>
              <a:t> на </a:t>
            </a:r>
            <a:r>
              <a:rPr lang="bg-BG" b="1" dirty="0" smtClean="0"/>
              <a:t>фигури</a:t>
            </a:r>
            <a:r>
              <a:rPr lang="bg-BG" dirty="0" smtClean="0"/>
              <a:t>: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Избирате</a:t>
            </a:r>
            <a:r>
              <a:rPr lang="bg-BG" dirty="0" smtClean="0"/>
              <a:t> желаната </a:t>
            </a:r>
            <a:r>
              <a:rPr lang="bg-BG" b="1" dirty="0" smtClean="0"/>
              <a:t>фигура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Щраквате с левия бутон </a:t>
            </a:r>
            <a:r>
              <a:rPr lang="bg-BG" dirty="0" smtClean="0"/>
              <a:t>в определена точка на работното поле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Влачите мишката</a:t>
            </a:r>
            <a:r>
              <a:rPr lang="bg-BG" dirty="0" smtClean="0"/>
              <a:t>, докато </a:t>
            </a:r>
            <a:r>
              <a:rPr lang="bg-BG" b="1" dirty="0" smtClean="0"/>
              <a:t>достигнете желаната големина </a:t>
            </a:r>
            <a:r>
              <a:rPr lang="bg-BG" dirty="0" smtClean="0"/>
              <a:t>на фигурата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Отпускате левия бутон</a:t>
            </a:r>
            <a:endParaRPr lang="en-US" b="1" dirty="0" smtClean="0"/>
          </a:p>
          <a:p>
            <a:r>
              <a:rPr lang="bg-BG" dirty="0" smtClean="0"/>
              <a:t>При задържане на </a:t>
            </a:r>
            <a:r>
              <a:rPr lang="bg-BG" b="1" dirty="0" smtClean="0"/>
              <a:t>бутона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Shift</a:t>
            </a:r>
            <a:r>
              <a:rPr lang="en-US" dirty="0" smtClean="0"/>
              <a:t>] </a:t>
            </a:r>
            <a:r>
              <a:rPr lang="bg-BG" dirty="0" smtClean="0"/>
              <a:t>се чертаят фигури с </a:t>
            </a:r>
            <a:r>
              <a:rPr lang="bg-BG" b="1" dirty="0" smtClean="0"/>
              <a:t>точни пропорции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</a:t>
            </a:r>
            <a:r>
              <a:rPr lang="bg-BG" dirty="0" smtClean="0"/>
              <a:t>фигури</a:t>
            </a:r>
            <a:r>
              <a:rPr lang="en-US" dirty="0" smtClean="0"/>
              <a:t>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</a:t>
            </a:r>
            <a:r>
              <a:rPr lang="bg-BG" dirty="0" smtClean="0"/>
              <a:t>фигури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" y="1089000"/>
            <a:ext cx="12186709" cy="63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Отворете програмата </a:t>
            </a:r>
            <a:r>
              <a:rPr lang="en-US" b="1" dirty="0" smtClean="0">
                <a:solidFill>
                  <a:schemeClr val="bg1"/>
                </a:solidFill>
              </a:rPr>
              <a:t>Paint</a:t>
            </a:r>
            <a:r>
              <a:rPr lang="en-US" dirty="0" smtClean="0"/>
              <a:t>. </a:t>
            </a:r>
            <a:r>
              <a:rPr lang="bg-BG" dirty="0" smtClean="0"/>
              <a:t>С помощта на </a:t>
            </a:r>
            <a:r>
              <a:rPr lang="bg-BG" b="1" dirty="0" smtClean="0"/>
              <a:t>различни</a:t>
            </a:r>
            <a:r>
              <a:rPr lang="bg-BG" dirty="0" smtClean="0"/>
              <a:t> видове геометрични</a:t>
            </a:r>
            <a:r>
              <a:rPr lang="bg-BG" b="1" dirty="0" smtClean="0"/>
              <a:t> фигури</a:t>
            </a:r>
            <a:r>
              <a:rPr lang="bg-BG" dirty="0" smtClean="0"/>
              <a:t>, изчертайте </a:t>
            </a:r>
            <a:r>
              <a:rPr lang="bg-BG" b="1" dirty="0" smtClean="0"/>
              <a:t>кола</a:t>
            </a:r>
            <a:r>
              <a:rPr lang="bg-BG" dirty="0" smtClean="0"/>
              <a:t>. Накрая я </a:t>
            </a:r>
            <a:r>
              <a:rPr lang="bg-BG" b="1" dirty="0" smtClean="0"/>
              <a:t>оцветете подходящо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Изграждане на автомобил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19351" r="18004" b="9863"/>
          <a:stretch/>
        </p:blipFill>
        <p:spPr>
          <a:xfrm>
            <a:off x="3193500" y="3317833"/>
            <a:ext cx="5805000" cy="31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Различни методи за селектиране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 smtClean="0"/>
              <a:t>Избор на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404000"/>
            <a:ext cx="2880000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02" y="1196125"/>
            <a:ext cx="12205598" cy="5528766"/>
          </a:xfrm>
        </p:spPr>
        <p:txBody>
          <a:bodyPr/>
          <a:lstStyle/>
          <a:p>
            <a:r>
              <a:rPr lang="bg-BG" dirty="0" smtClean="0"/>
              <a:t>За да </a:t>
            </a:r>
            <a:r>
              <a:rPr lang="bg-BG" b="1" dirty="0" smtClean="0"/>
              <a:t>обработим</a:t>
            </a:r>
            <a:r>
              <a:rPr lang="bg-BG" dirty="0" smtClean="0"/>
              <a:t> </a:t>
            </a:r>
            <a:r>
              <a:rPr lang="bg-BG" b="1" dirty="0" smtClean="0"/>
              <a:t>обект</a:t>
            </a:r>
            <a:r>
              <a:rPr lang="bg-BG" dirty="0" smtClean="0"/>
              <a:t> в </a:t>
            </a:r>
            <a:r>
              <a:rPr lang="en-US" b="1" dirty="0" smtClean="0">
                <a:solidFill>
                  <a:schemeClr val="bg1"/>
                </a:solidFill>
              </a:rPr>
              <a:t>Paint</a:t>
            </a:r>
            <a:r>
              <a:rPr lang="en-US" dirty="0" smtClean="0"/>
              <a:t>, </a:t>
            </a:r>
            <a:r>
              <a:rPr lang="bg-BG" dirty="0" smtClean="0"/>
              <a:t>той трябва да бъде </a:t>
            </a:r>
            <a:r>
              <a:rPr lang="bg-BG" b="1" dirty="0" smtClean="0"/>
              <a:t>селектиран</a:t>
            </a:r>
          </a:p>
          <a:p>
            <a:r>
              <a:rPr lang="bg-BG" dirty="0" smtClean="0"/>
              <a:t>Това става с помощта на </a:t>
            </a:r>
            <a:r>
              <a:rPr lang="bg-BG" b="1" dirty="0" smtClean="0"/>
              <a:t>бутона </a:t>
            </a:r>
            <a:r>
              <a:rPr lang="en-US" b="1" dirty="0" smtClean="0">
                <a:solidFill>
                  <a:schemeClr val="bg1"/>
                </a:solidFill>
              </a:rPr>
              <a:t>Select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панлеа </a:t>
            </a:r>
            <a:r>
              <a:rPr lang="en-US" b="1" dirty="0" smtClean="0">
                <a:solidFill>
                  <a:schemeClr val="bg1"/>
                </a:solidFill>
              </a:rPr>
              <a:t>Image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Избор на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2844000"/>
            <a:ext cx="2565000" cy="37206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79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Работи по начина, по който се </a:t>
            </a:r>
            <a:r>
              <a:rPr lang="bg-BG" b="1" dirty="0" smtClean="0"/>
              <a:t>изчертава правоъгълник</a:t>
            </a:r>
          </a:p>
          <a:p>
            <a:r>
              <a:rPr lang="bg-BG" dirty="0" smtClean="0"/>
              <a:t>След </a:t>
            </a:r>
            <a:r>
              <a:rPr lang="bg-BG" b="1" dirty="0" smtClean="0"/>
              <a:t>пускането </a:t>
            </a:r>
            <a:r>
              <a:rPr lang="bg-BG" dirty="0" smtClean="0"/>
              <a:t>на</a:t>
            </a:r>
            <a:r>
              <a:rPr lang="bg-BG" b="1" dirty="0" smtClean="0"/>
              <a:t> левия бутон</a:t>
            </a:r>
            <a:r>
              <a:rPr lang="bg-BG" dirty="0" smtClean="0"/>
              <a:t> се </a:t>
            </a:r>
            <a:r>
              <a:rPr lang="bg-BG" b="1" dirty="0" smtClean="0"/>
              <a:t>получава рамка</a:t>
            </a:r>
            <a:r>
              <a:rPr lang="bg-BG" dirty="0" smtClean="0"/>
              <a:t>, в която се намира</a:t>
            </a:r>
            <a:r>
              <a:rPr lang="bg-BG" b="1" dirty="0" smtClean="0"/>
              <a:t> </a:t>
            </a:r>
            <a:r>
              <a:rPr lang="bg-BG" dirty="0" smtClean="0"/>
              <a:t>обектът</a:t>
            </a:r>
            <a:r>
              <a:rPr lang="bg-BG" b="1" dirty="0" smtClean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3088465"/>
            <a:ext cx="6930000" cy="36364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44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При това селектиране се </a:t>
            </a:r>
            <a:r>
              <a:rPr lang="bg-BG" b="1" dirty="0" smtClean="0"/>
              <a:t>изчертава линия</a:t>
            </a:r>
            <a:r>
              <a:rPr lang="bg-BG" dirty="0" smtClean="0"/>
              <a:t> по </a:t>
            </a:r>
            <a:r>
              <a:rPr lang="bg-BG" b="1" dirty="0" smtClean="0"/>
              <a:t>начина</a:t>
            </a:r>
            <a:r>
              <a:rPr lang="bg-BG" dirty="0" smtClean="0"/>
              <a:t>, по който се </a:t>
            </a:r>
            <a:r>
              <a:rPr lang="bg-BG" b="1" dirty="0" smtClean="0"/>
              <a:t>чертае с молив</a:t>
            </a:r>
          </a:p>
          <a:p>
            <a:r>
              <a:rPr lang="bg-BG" dirty="0" smtClean="0"/>
              <a:t>Така се </a:t>
            </a:r>
            <a:r>
              <a:rPr lang="bg-BG" b="1" dirty="0" smtClean="0"/>
              <a:t>изчертава</a:t>
            </a:r>
            <a:r>
              <a:rPr lang="bg-BG" dirty="0" smtClean="0"/>
              <a:t> желаната от вас </a:t>
            </a:r>
            <a:r>
              <a:rPr lang="bg-BG" b="1" dirty="0" smtClean="0"/>
              <a:t>рамка</a:t>
            </a:r>
            <a:r>
              <a:rPr lang="bg-BG" dirty="0" smtClean="0"/>
              <a:t>, в която се намира </a:t>
            </a:r>
            <a:r>
              <a:rPr lang="bg-BG" b="1" dirty="0" smtClean="0"/>
              <a:t>селектираната част </a:t>
            </a:r>
            <a:r>
              <a:rPr lang="bg-BG" dirty="0" smtClean="0"/>
              <a:t>от </a:t>
            </a:r>
            <a:r>
              <a:rPr lang="bg-BG" b="1" dirty="0" smtClean="0"/>
              <a:t>обекта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Free-form selection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00" y="3583965"/>
            <a:ext cx="6030000" cy="31641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1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16" y="2998535"/>
            <a:ext cx="4124568" cy="3715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Transparent selection </a:t>
            </a:r>
            <a:r>
              <a:rPr lang="en-US" dirty="0" smtClean="0"/>
              <a:t>–</a:t>
            </a:r>
            <a:r>
              <a:rPr lang="bg-BG" dirty="0" smtClean="0"/>
              <a:t> </a:t>
            </a:r>
            <a:r>
              <a:rPr lang="bg-BG" b="1" dirty="0" smtClean="0"/>
              <a:t>избира</a:t>
            </a:r>
            <a:r>
              <a:rPr lang="bg-BG" dirty="0" smtClean="0"/>
              <a:t> само част от </a:t>
            </a:r>
            <a:r>
              <a:rPr lang="bg-BG" b="1" dirty="0" smtClean="0"/>
              <a:t>изображението</a:t>
            </a:r>
            <a:r>
              <a:rPr lang="bg-BG" dirty="0" smtClean="0"/>
              <a:t> </a:t>
            </a:r>
            <a:r>
              <a:rPr lang="bg-BG" b="1" dirty="0" smtClean="0"/>
              <a:t>без фоновия цвят</a:t>
            </a:r>
          </a:p>
          <a:p>
            <a:pPr lvl="1"/>
            <a:r>
              <a:rPr lang="bg-BG" b="1" dirty="0" smtClean="0"/>
              <a:t>Изображението</a:t>
            </a:r>
            <a:r>
              <a:rPr lang="bg-BG" dirty="0" smtClean="0"/>
              <a:t> с </a:t>
            </a:r>
            <a:r>
              <a:rPr lang="bg-BG" b="1" dirty="0" smtClean="0"/>
              <a:t>прозрачни части </a:t>
            </a:r>
            <a:r>
              <a:rPr lang="bg-BG" dirty="0" smtClean="0"/>
              <a:t>може да се постави върху различни</a:t>
            </a:r>
            <a:r>
              <a:rPr lang="bg-BG" b="1" dirty="0" smtClean="0"/>
              <a:t> </a:t>
            </a:r>
            <a:r>
              <a:rPr lang="bg-BG" dirty="0" smtClean="0"/>
              <a:t>фонове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Ползи от </a:t>
            </a:r>
            <a:r>
              <a:rPr lang="en-US" dirty="0" smtClean="0"/>
              <a:t>Transparent selection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7066" y="1927374"/>
            <a:ext cx="5497567" cy="2925000"/>
            <a:chOff x="606000" y="1989000"/>
            <a:chExt cx="5243833" cy="2790000"/>
          </a:xfrm>
        </p:grpSpPr>
        <p:grpSp>
          <p:nvGrpSpPr>
            <p:cNvPr id="10" name="Group 9"/>
            <p:cNvGrpSpPr/>
            <p:nvPr/>
          </p:nvGrpSpPr>
          <p:grpSpPr>
            <a:xfrm>
              <a:off x="606000" y="1989000"/>
              <a:ext cx="5243833" cy="2790000"/>
              <a:chOff x="190405" y="1764000"/>
              <a:chExt cx="5929428" cy="3105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405" y="1764000"/>
                <a:ext cx="5929428" cy="3105000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 bwMode="auto">
              <a:xfrm>
                <a:off x="5325702" y="1764000"/>
                <a:ext cx="794131" cy="3105000"/>
              </a:xfrm>
              <a:prstGeom prst="rect">
                <a:avLst/>
              </a:prstGeom>
              <a:solidFill>
                <a:schemeClr val="bg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 bwMode="auto">
            <a:xfrm>
              <a:off x="606000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52000" y="1927374"/>
            <a:ext cx="5499000" cy="2925000"/>
            <a:chOff x="6951000" y="1989000"/>
            <a:chExt cx="5245200" cy="2790000"/>
          </a:xfrm>
        </p:grpSpPr>
        <p:grpSp>
          <p:nvGrpSpPr>
            <p:cNvPr id="13" name="Group 12"/>
            <p:cNvGrpSpPr/>
            <p:nvPr/>
          </p:nvGrpSpPr>
          <p:grpSpPr>
            <a:xfrm>
              <a:off x="6951000" y="1989000"/>
              <a:ext cx="5245200" cy="2790000"/>
              <a:chOff x="6614092" y="1853999"/>
              <a:chExt cx="5322645" cy="28350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4092" y="1854000"/>
                <a:ext cx="5322645" cy="2787252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 bwMode="auto">
              <a:xfrm>
                <a:off x="11234428" y="1853999"/>
                <a:ext cx="702309" cy="2835000"/>
              </a:xfrm>
              <a:prstGeom prst="rect">
                <a:avLst/>
              </a:prstGeom>
              <a:solidFill>
                <a:schemeClr val="bg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 bwMode="auto">
            <a:xfrm>
              <a:off x="6954476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9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3200" b="1" dirty="0" smtClean="0">
                <a:solidFill>
                  <a:schemeClr val="bg2"/>
                </a:solidFill>
              </a:rPr>
              <a:t>Рисуване</a:t>
            </a:r>
            <a:r>
              <a:rPr lang="bg-BG" sz="3200" dirty="0" smtClean="0">
                <a:solidFill>
                  <a:schemeClr val="bg2"/>
                </a:solidFill>
              </a:rPr>
              <a:t> на изображение в </a:t>
            </a:r>
            <a:r>
              <a:rPr lang="en-US" sz="32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Paint</a:t>
            </a:r>
            <a:r>
              <a:rPr lang="bg-BG" sz="3200" dirty="0" smtClean="0">
                <a:solidFill>
                  <a:schemeClr val="bg2"/>
                </a:solidFill>
              </a:rPr>
              <a:t> с: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</a:t>
            </a:r>
            <a:r>
              <a:rPr lang="bg-BG" sz="3000" dirty="0" smtClean="0">
                <a:solidFill>
                  <a:schemeClr val="bg2"/>
                </a:solidFill>
              </a:rPr>
              <a:t> и </a:t>
            </a:r>
            <a:r>
              <a:rPr lang="bg-BG" sz="30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четка</a:t>
            </a:r>
            <a:endParaRPr lang="en-US" sz="3000" b="1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81049">
              <a:buClr>
                <a:schemeClr val="bg2"/>
              </a:buClr>
            </a:pPr>
            <a:r>
              <a:rPr lang="bg-BG" sz="3200" b="1" dirty="0" smtClean="0">
                <a:solidFill>
                  <a:schemeClr val="bg2"/>
                </a:solidFill>
              </a:rPr>
              <a:t>Изчертаване</a:t>
            </a:r>
            <a:r>
              <a:rPr lang="bg-BG" sz="3200" dirty="0" smtClean="0">
                <a:solidFill>
                  <a:schemeClr val="bg2"/>
                </a:solidFill>
              </a:rPr>
              <a:t> на: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Права</a:t>
            </a:r>
            <a:r>
              <a:rPr lang="bg-BG" sz="3000" b="1" dirty="0" smtClean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Крива</a:t>
            </a:r>
            <a:r>
              <a:rPr lang="bg-BG" sz="3000" b="1" dirty="0" smtClean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 smtClean="0">
                <a:solidFill>
                  <a:schemeClr val="bg2"/>
                </a:solidFill>
              </a:rPr>
              <a:t>Геометрични </a:t>
            </a:r>
            <a:r>
              <a:rPr lang="bg-BG" sz="30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фигури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 smtClean="0">
                <a:solidFill>
                  <a:schemeClr val="bg2"/>
                </a:solidFill>
              </a:rPr>
              <a:t>Селектиране</a:t>
            </a:r>
            <a:r>
              <a:rPr lang="bg-BG" sz="3200" dirty="0" smtClean="0">
                <a:solidFill>
                  <a:schemeClr val="bg2"/>
                </a:solidFill>
              </a:rPr>
              <a:t> </a:t>
            </a:r>
            <a:r>
              <a:rPr lang="bg-BG" sz="3200" smtClean="0">
                <a:solidFill>
                  <a:schemeClr val="bg2"/>
                </a:solidFill>
              </a:rPr>
              <a:t>и </a:t>
            </a:r>
            <a:r>
              <a:rPr lang="bg-BG" sz="3200" b="1" smtClean="0">
                <a:solidFill>
                  <a:schemeClr val="bg2"/>
                </a:solidFill>
              </a:rPr>
              <a:t>манипулиране</a:t>
            </a:r>
            <a:r>
              <a:rPr lang="bg-BG" sz="3200" smtClean="0">
                <a:solidFill>
                  <a:schemeClr val="bg2"/>
                </a:solidFill>
              </a:rPr>
              <a:t> </a:t>
            </a:r>
            <a:r>
              <a:rPr lang="bg-BG" sz="3200" dirty="0" smtClean="0">
                <a:solidFill>
                  <a:schemeClr val="bg2"/>
                </a:solidFill>
              </a:rPr>
              <a:t>на </a:t>
            </a:r>
            <a:r>
              <a:rPr lang="bg-BG" sz="3200" b="1" dirty="0" smtClean="0">
                <a:solidFill>
                  <a:schemeClr val="bg2"/>
                </a:solidFill>
              </a:rPr>
              <a:t>обект</a:t>
            </a:r>
            <a:endParaRPr lang="ru-RU" sz="3200" b="1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 smtClean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Основни инструменти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Рисуване на </a:t>
            </a:r>
            <a:r>
              <a:rPr lang="bg-BG" dirty="0" smtClean="0"/>
              <a:t>изображение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1539000"/>
            <a:ext cx="2155570" cy="21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Основните инструменти </a:t>
            </a:r>
            <a:r>
              <a:rPr lang="bg-BG" dirty="0" smtClean="0"/>
              <a:t>за рисуване:</a:t>
            </a:r>
          </a:p>
          <a:p>
            <a:pPr lvl="1"/>
            <a:r>
              <a:rPr lang="bg-BG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Pencil </a:t>
            </a:r>
            <a:r>
              <a:rPr lang="en-US" dirty="0" smtClean="0"/>
              <a:t>(</a:t>
            </a:r>
            <a:r>
              <a:rPr lang="bg-BG" b="1" dirty="0" smtClean="0"/>
              <a:t>Молив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bg-BG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Brushes</a:t>
            </a:r>
            <a:r>
              <a:rPr lang="en-US" dirty="0" smtClean="0"/>
              <a:t> </a:t>
            </a:r>
            <a:r>
              <a:rPr lang="bg-BG" dirty="0" smtClean="0"/>
              <a:t>(</a:t>
            </a:r>
            <a:r>
              <a:rPr lang="bg-BG" b="1" dirty="0" smtClean="0"/>
              <a:t>Четки</a:t>
            </a:r>
            <a:r>
              <a:rPr lang="bg-BG" dirty="0" smtClean="0"/>
              <a:t>)</a:t>
            </a:r>
          </a:p>
          <a:p>
            <a:r>
              <a:rPr lang="bg-BG" dirty="0" smtClean="0"/>
              <a:t>При </a:t>
            </a:r>
            <a:r>
              <a:rPr lang="bg-BG" b="1" dirty="0" smtClean="0"/>
              <a:t>влачене</a:t>
            </a:r>
            <a:r>
              <a:rPr lang="bg-BG" dirty="0" smtClean="0"/>
              <a:t> с </a:t>
            </a:r>
            <a:r>
              <a:rPr lang="bg-BG" b="1" dirty="0" smtClean="0"/>
              <a:t>натиснат ляв бутон </a:t>
            </a:r>
            <a:r>
              <a:rPr lang="bg-BG" dirty="0" smtClean="0"/>
              <a:t>на мишката </a:t>
            </a:r>
            <a:r>
              <a:rPr lang="bg-BG" b="1" dirty="0" smtClean="0"/>
              <a:t>рисувате</a:t>
            </a:r>
            <a:r>
              <a:rPr lang="bg-BG" dirty="0" smtClean="0"/>
              <a:t> с </a:t>
            </a:r>
            <a:r>
              <a:rPr lang="en-US" b="1" dirty="0" smtClean="0">
                <a:solidFill>
                  <a:schemeClr val="bg1"/>
                </a:solidFill>
              </a:rPr>
              <a:t>Color 1</a:t>
            </a:r>
            <a:r>
              <a:rPr lang="bg-BG" dirty="0" smtClean="0"/>
              <a:t>, а при </a:t>
            </a:r>
            <a:r>
              <a:rPr lang="bg-BG" b="1" dirty="0" smtClean="0"/>
              <a:t>натиснат десен бутон </a:t>
            </a:r>
            <a:r>
              <a:rPr lang="bg-BG" dirty="0" smtClean="0"/>
              <a:t>– </a:t>
            </a:r>
            <a:r>
              <a:rPr lang="en-US" b="1" dirty="0" smtClean="0">
                <a:solidFill>
                  <a:schemeClr val="bg1"/>
                </a:solidFill>
              </a:rPr>
              <a:t>Color 2</a:t>
            </a:r>
          </a:p>
          <a:p>
            <a:r>
              <a:rPr lang="bg-BG" b="1" dirty="0" smtClean="0"/>
              <a:t>Основна характеристика</a:t>
            </a:r>
            <a:r>
              <a:rPr lang="bg-BG" dirty="0" smtClean="0"/>
              <a:t> на инструментите за рисуване е </a:t>
            </a:r>
            <a:r>
              <a:rPr lang="bg-BG" b="1" dirty="0" smtClean="0"/>
              <a:t>дебелина на линията</a:t>
            </a:r>
          </a:p>
          <a:p>
            <a:pPr lvl="1"/>
            <a:r>
              <a:rPr lang="bg-BG" dirty="0" smtClean="0"/>
              <a:t>Избира се </a:t>
            </a:r>
            <a:r>
              <a:rPr lang="bg-BG" b="1" dirty="0" smtClean="0"/>
              <a:t>бутона </a:t>
            </a:r>
            <a:r>
              <a:rPr lang="en-US" b="1" dirty="0" smtClean="0">
                <a:solidFill>
                  <a:schemeClr val="bg1"/>
                </a:solidFill>
              </a:rPr>
              <a:t>Size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Инструменти за рисуване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00" y="2068347"/>
            <a:ext cx="984269" cy="98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6390" r="20472" b="5179"/>
          <a:stretch/>
        </p:blipFill>
        <p:spPr>
          <a:xfrm>
            <a:off x="6816000" y="1943998"/>
            <a:ext cx="1350000" cy="12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Рисуване с молив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098144"/>
            <a:ext cx="12189864" cy="66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Рисуване с четка </a:t>
            </a:r>
            <a:r>
              <a:rPr lang="bg-BG" dirty="0"/>
              <a:t>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" y="1098143"/>
            <a:ext cx="12190872" cy="66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/>
          <a:lstStyle/>
          <a:p>
            <a:r>
              <a:rPr lang="bg-BG" dirty="0" smtClean="0"/>
              <a:t>При използването на </a:t>
            </a:r>
            <a:r>
              <a:rPr lang="bg-BG" b="1" dirty="0" smtClean="0"/>
              <a:t>инструмента </a:t>
            </a:r>
            <a:r>
              <a:rPr lang="bg-BG" b="1" dirty="0" smtClean="0">
                <a:solidFill>
                  <a:schemeClr val="bg1"/>
                </a:solidFill>
              </a:rPr>
              <a:t>гума</a:t>
            </a:r>
            <a:r>
              <a:rPr lang="bg-BG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Color 2</a:t>
            </a:r>
            <a:r>
              <a:rPr lang="bg-BG" dirty="0" smtClean="0"/>
              <a:t> трябва</a:t>
            </a:r>
            <a:r>
              <a:rPr lang="en-US" dirty="0" smtClean="0"/>
              <a:t> </a:t>
            </a:r>
            <a:r>
              <a:rPr lang="bg-BG" dirty="0" smtClean="0"/>
              <a:t>да бъде като </a:t>
            </a:r>
            <a:r>
              <a:rPr lang="bg-BG" b="1" dirty="0" smtClean="0"/>
              <a:t>цвета</a:t>
            </a:r>
            <a:r>
              <a:rPr lang="bg-BG" dirty="0" smtClean="0"/>
              <a:t> на </a:t>
            </a:r>
            <a:r>
              <a:rPr lang="bg-BG" b="1" dirty="0" smtClean="0"/>
              <a:t>работното поле</a:t>
            </a:r>
            <a:r>
              <a:rPr lang="bg-BG" dirty="0" smtClean="0"/>
              <a:t>, иначе работи като </a:t>
            </a:r>
            <a:r>
              <a:rPr lang="bg-BG" b="1" dirty="0" smtClean="0"/>
              <a:t>молив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Изтриване с гума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6" y="2341857"/>
            <a:ext cx="8028185" cy="43830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18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Отворете </a:t>
            </a:r>
            <a:r>
              <a:rPr lang="bg-BG" b="1" dirty="0" smtClean="0"/>
              <a:t>файла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apple.png</a:t>
            </a:r>
            <a:r>
              <a:rPr lang="bg-BG" dirty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папката</a:t>
            </a:r>
            <a:r>
              <a:rPr lang="en-US" b="1" dirty="0" smtClean="0"/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b="1" dirty="0" smtClean="0"/>
              <a:t> </a:t>
            </a:r>
            <a:r>
              <a:rPr lang="bg-BG" dirty="0" smtClean="0"/>
              <a:t>и </a:t>
            </a:r>
            <a:r>
              <a:rPr lang="bg-BG" b="1" dirty="0" smtClean="0"/>
              <a:t>прерисувайте изображението </a:t>
            </a:r>
            <a:r>
              <a:rPr lang="bg-BG" dirty="0" smtClean="0"/>
              <a:t>на </a:t>
            </a:r>
            <a:r>
              <a:rPr lang="bg-BG" b="1" dirty="0" smtClean="0"/>
              <a:t>нов файл</a:t>
            </a:r>
            <a:r>
              <a:rPr lang="en-US" dirty="0" smtClean="0"/>
              <a:t>, </a:t>
            </a:r>
            <a:r>
              <a:rPr lang="bg-BG" dirty="0" smtClean="0"/>
              <a:t>използвайки програмата </a:t>
            </a:r>
            <a:r>
              <a:rPr lang="en-US" b="1" dirty="0" smtClean="0">
                <a:solidFill>
                  <a:schemeClr val="bg1"/>
                </a:solidFill>
              </a:rPr>
              <a:t>Paint</a:t>
            </a:r>
            <a:r>
              <a:rPr lang="bg-BG" dirty="0" smtClean="0"/>
              <a:t>. Съхранете файла с </a:t>
            </a:r>
            <a:r>
              <a:rPr lang="bg-BG" b="1" dirty="0" smtClean="0"/>
              <a:t>име </a:t>
            </a:r>
            <a:r>
              <a:rPr lang="en-US" b="1" dirty="0" smtClean="0">
                <a:solidFill>
                  <a:schemeClr val="bg1"/>
                </a:solidFill>
              </a:rPr>
              <a:t>bestApple.png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Рисуване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9905" r="9434" b="12265"/>
          <a:stretch/>
        </p:blipFill>
        <p:spPr>
          <a:xfrm>
            <a:off x="4014546" y="3654000"/>
            <a:ext cx="4162909" cy="26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 smtClean="0"/>
              <a:t>Изчертаване на линии и </a:t>
            </a:r>
            <a:r>
              <a:rPr lang="bg-BG" dirty="0"/>
              <a:t>геометрични</a:t>
            </a:r>
            <a:r>
              <a:rPr lang="bg-BG" dirty="0" smtClean="0"/>
              <a:t> </a:t>
            </a:r>
            <a:r>
              <a:rPr lang="bg-BG" dirty="0"/>
              <a:t>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684000"/>
            <a:ext cx="3065144" cy="38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5885</TotalTime>
  <Words>814</Words>
  <Application>Microsoft Office PowerPoint</Application>
  <PresentationFormat>Widescreen</PresentationFormat>
  <Paragraphs>131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Consolas</vt:lpstr>
      <vt:lpstr>Wingdings</vt:lpstr>
      <vt:lpstr>SoftUni</vt:lpstr>
      <vt:lpstr>Инструменти за изчертаване и рисуване със свободна ръка</vt:lpstr>
      <vt:lpstr>Съдържание</vt:lpstr>
      <vt:lpstr>Рисуване на изображение</vt:lpstr>
      <vt:lpstr>Инструменти за рисуване</vt:lpstr>
      <vt:lpstr>Рисуване с молив – видео</vt:lpstr>
      <vt:lpstr>Рисуване с четка – видео</vt:lpstr>
      <vt:lpstr>Изтриване с гума</vt:lpstr>
      <vt:lpstr>Задача: Рисуване</vt:lpstr>
      <vt:lpstr>Изчертаване на линии и геометрични фигури</vt:lpstr>
      <vt:lpstr>Права линия</vt:lpstr>
      <vt:lpstr>Изчертаване на права линия (1)</vt:lpstr>
      <vt:lpstr>Изчертаване на права линия – видео</vt:lpstr>
      <vt:lpstr>Изчертаване на права линия (2)</vt:lpstr>
      <vt:lpstr>Задача: Снежинка</vt:lpstr>
      <vt:lpstr>Крива линия</vt:lpstr>
      <vt:lpstr>Изчертаване на крива линия</vt:lpstr>
      <vt:lpstr>Изчертаване на крива линия – видео</vt:lpstr>
      <vt:lpstr>Задача: Фризьорски салон</vt:lpstr>
      <vt:lpstr>Геометрични фигури</vt:lpstr>
      <vt:lpstr>Изчертаване на фигури (1)</vt:lpstr>
      <vt:lpstr>Изчертаване на фигури – видео</vt:lpstr>
      <vt:lpstr>Задача: Изграждане на автомобил</vt:lpstr>
      <vt:lpstr>Избор на изображение</vt:lpstr>
      <vt:lpstr>Избор на изображение</vt:lpstr>
      <vt:lpstr>Rectangular selection</vt:lpstr>
      <vt:lpstr>Free-form selection</vt:lpstr>
      <vt:lpstr>Transparent selection</vt:lpstr>
      <vt:lpstr>Ползи от Transparent selection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изчертаване и рисуване със свободна ръка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516</cp:revision>
  <dcterms:created xsi:type="dcterms:W3CDTF">2018-05-23T13:08:44Z</dcterms:created>
  <dcterms:modified xsi:type="dcterms:W3CDTF">2023-11-12T11:45:30Z</dcterms:modified>
  <cp:category/>
</cp:coreProperties>
</file>